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Poppins"/>
      <p:regular r:id="rId16"/>
      <p:bold r:id="rId17"/>
      <p:italic r:id="rId18"/>
      <p:boldItalic r:id="rId19"/>
    </p:embeddedFont>
    <p:embeddedFont>
      <p:font typeface="Inter"/>
      <p:regular r:id="rId20"/>
      <p:bold r:id="rId21"/>
      <p:italic r:id="rId22"/>
      <p:boldItalic r:id="rId23"/>
    </p:embeddedFont>
    <p:embeddedFont>
      <p:font typeface="Poppins SemiBold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regular.fntdata"/><Relationship Id="rId22" Type="http://schemas.openxmlformats.org/officeDocument/2006/relationships/font" Target="fonts/Inter-italic.fntdata"/><Relationship Id="rId21" Type="http://schemas.openxmlformats.org/officeDocument/2006/relationships/font" Target="fonts/Inter-bold.fntdata"/><Relationship Id="rId24" Type="http://schemas.openxmlformats.org/officeDocument/2006/relationships/font" Target="fonts/PoppinsSemiBold-regular.fntdata"/><Relationship Id="rId23" Type="http://schemas.openxmlformats.org/officeDocument/2006/relationships/font" Target="fonts/Inter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SemiBold-italic.fntdata"/><Relationship Id="rId25" Type="http://schemas.openxmlformats.org/officeDocument/2006/relationships/font" Target="fonts/PoppinsSemiBold-bold.fntdata"/><Relationship Id="rId27" Type="http://schemas.openxmlformats.org/officeDocument/2006/relationships/font" Target="fonts/PoppinsSemi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6.png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Relationship Id="rId6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5" Type="http://schemas.openxmlformats.org/officeDocument/2006/relationships/image" Target="../media/image22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7262" y="4303365"/>
            <a:ext cx="2657475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175510" y="2116484"/>
            <a:ext cx="784098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Jak funguje Internet?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362200" y="3335684"/>
            <a:ext cx="7467600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Principy a fungování celosvětové sítě přehledně a jasně.</a:t>
            </a:r>
            <a:endParaRPr/>
          </a:p>
        </p:txBody>
      </p:sp>
      <p:pic>
        <p:nvPicPr>
          <p:cNvPr descr="image.png" id="88" name="Google Shape;8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14912" y="4427190"/>
            <a:ext cx="17145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5" name="Google Shape;20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76650" y="4341465"/>
            <a:ext cx="4838700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2"/>
          <p:cNvSpPr txBox="1"/>
          <p:nvPr/>
        </p:nvSpPr>
        <p:spPr>
          <a:xfrm>
            <a:off x="295275" y="1992659"/>
            <a:ext cx="116014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Máte nějaké dotazy?</a:t>
            </a:r>
            <a:endParaRPr/>
          </a:p>
        </p:txBody>
      </p:sp>
      <p:sp>
        <p:nvSpPr>
          <p:cNvPr id="208" name="Google Shape;208;p22"/>
          <p:cNvSpPr txBox="1"/>
          <p:nvPr/>
        </p:nvSpPr>
        <p:spPr>
          <a:xfrm>
            <a:off x="571500" y="3326159"/>
            <a:ext cx="11049000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Děkuji vám za pozornost a přeji bezpečné surfování na síti.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2005488" y="2799457"/>
            <a:ext cx="8181022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Co je to vlastně Internet?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2286000" y="3894832"/>
            <a:ext cx="7620000" cy="792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Internet není jen webový prohlížeč nebo Instagram v mobilu. Pojďme se podívat pod pokličku.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4">
            <a:alphaModFix/>
          </a:blip>
          <a:srcRect b="13636" l="0" r="0" t="13636"/>
          <a:stretch/>
        </p:blipFill>
        <p:spPr>
          <a:xfrm>
            <a:off x="6381750" y="2024062"/>
            <a:ext cx="5238749" cy="381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857250" y="2024062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Internet je celosvětový systém navzájem propojených počítačových sítí.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857250" y="2884884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Často se mu říká „síť sítí“, protože spojuje menší domácí i firemní sítě do jedné obří struktury.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857250" y="3745706"/>
            <a:ext cx="4953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Nesmíme plést Internet (samotná síť kabelů, routerů a serverů) a Web (stránky, které si prohlížíme).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857250" y="4941689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Fyzicky spojuje miliardy zařízení – od vašich chytrých hodinek až po obří datacentra.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571500" y="2024062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571500" y="2884884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571500" y="3745706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571500" y="4941689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Největší síť na světě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5" name="Google Shape;11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82403"/>
            <a:ext cx="3429000" cy="36933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2082403"/>
            <a:ext cx="3429000" cy="36933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2082403"/>
            <a:ext cx="3429000" cy="369331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1075848" y="3358753"/>
            <a:ext cx="242030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Koncová zařízení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866775" y="3901678"/>
            <a:ext cx="283845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Počítače, mobily, tablety nebo chytré televize. Tvoří samotný okraj sítě a slouží nám k zobrazení informací.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5030866" y="3358753"/>
            <a:ext cx="2130266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Domácí Router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4676775" y="3901678"/>
            <a:ext cx="283845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Zařízení blikající v rohu místnosti. Vytváří domácí Wi-Fi síť a jako most nás spojuje s venkovním světem.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8595836" y="3358753"/>
            <a:ext cx="262032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Poskytovatel (ISP)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8486775" y="3901678"/>
            <a:ext cx="283845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Firma, která nám za poplatek zajišťuje připojení. Kabelem, optikou nebo vzduchem nás pouští do velkého internetu.</a:t>
            </a:r>
            <a:endParaRPr/>
          </a:p>
        </p:txBody>
      </p:sp>
      <p:pic>
        <p:nvPicPr>
          <p:cNvPr descr="image.png" id="125" name="Google Shape;125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2625" y="2520553"/>
            <a:ext cx="6667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62625" y="2520553"/>
            <a:ext cx="6667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05962" y="2520553"/>
            <a:ext cx="600075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Jak se připojujeme k síti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7"/>
          <p:cNvSpPr txBox="1"/>
          <p:nvPr/>
        </p:nvSpPr>
        <p:spPr>
          <a:xfrm>
            <a:off x="571500" y="571500"/>
            <a:ext cx="5500687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Kde bydlí naše data?</a:t>
            </a:r>
            <a:endParaRPr/>
          </a:p>
        </p:txBody>
      </p:sp>
      <p:pic>
        <p:nvPicPr>
          <p:cNvPr id="135" name="Google Shape;135;p17"/>
          <p:cNvPicPr preferRelativeResize="0"/>
          <p:nvPr/>
        </p:nvPicPr>
        <p:blipFill rotWithShape="1">
          <a:blip r:embed="rId4">
            <a:alphaModFix/>
          </a:blip>
          <a:srcRect b="0" l="7642" r="7634" t="0"/>
          <a:stretch/>
        </p:blipFill>
        <p:spPr>
          <a:xfrm>
            <a:off x="6381750" y="0"/>
            <a:ext cx="581025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571500" y="1571625"/>
            <a:ext cx="523875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Když pošleme fotku na sociální sítě nebo hledáme informace na Googlu, data neletí do žádného magického "oblaku". Komunikujeme s reálnými stroji –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servery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571500" y="3102768"/>
            <a:ext cx="52387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Servery jsou extrémně výkonné počítače bez monitorů, uložené ve speciálních obřích halách (datacentrech). Běží 24 hodin denně, uchovávají všechny webové stránky a okamžitě odpovídají na naše požadavky.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90154"/>
            <a:ext cx="5238750" cy="34778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190154"/>
            <a:ext cx="5238750" cy="347781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/>
          <p:nvPr/>
        </p:nvSpPr>
        <p:spPr>
          <a:xfrm>
            <a:off x="850582" y="2580679"/>
            <a:ext cx="468058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Rozsekání na kousky</a:t>
            </a: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962025" y="3123604"/>
            <a:ext cx="4457700" cy="201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Data se sítí nikdy neposílají vcelku. Váš velký obrázek nebo zpráva se rozdělí na tisíce malých balíčků, kterým se říká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pakety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 Každý paket dostane přesnou elektronickou adresu odesílatele a příjemce, podobně jako obálka s dopisem.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6660832" y="2580679"/>
            <a:ext cx="468058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Chytré křižovatky (Routery)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6772275" y="3123604"/>
            <a:ext cx="4457700" cy="201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Pakety cestují přes celosvětovou síť zcela nezávisle na sobě přes "chytré křižovatky", tedy síťové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routery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 Každý router přečte adresu a pošle paket dál tou nejrychlejší cestou. V cílovém mobilu se pakety opět spojí zpět do původního obrázku.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Cesta zprávy: Datové pakety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4" name="Google Shape;15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/>
          <p:nvPr/>
        </p:nvSpPr>
        <p:spPr>
          <a:xfrm>
            <a:off x="1333500" y="1559718"/>
            <a:ext cx="9525000" cy="1500782"/>
          </a:xfrm>
          <a:prstGeom prst="roundRect">
            <a:avLst>
              <a:gd fmla="val 7616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2095500" y="1797843"/>
            <a:ext cx="8477250" cy="1024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Protokol TCP/IP: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Univerzální jazyk a soubor přísných pravidel. Určuje přesně to, jak se data balí, jak se odesílají a jak se kontroluje, aby dorazila naprosto v pořádku a bez chyb.</a:t>
            </a:r>
            <a:endParaRPr/>
          </a:p>
        </p:txBody>
      </p:sp>
      <p:sp>
        <p:nvSpPr>
          <p:cNvPr id="157" name="Google Shape;157;p19"/>
          <p:cNvSpPr/>
          <p:nvPr/>
        </p:nvSpPr>
        <p:spPr>
          <a:xfrm>
            <a:off x="1333500" y="3251001"/>
            <a:ext cx="9525000" cy="1165621"/>
          </a:xfrm>
          <a:prstGeom prst="roundRect">
            <a:avLst>
              <a:gd fmla="val 9805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9"/>
          <p:cNvSpPr txBox="1"/>
          <p:nvPr/>
        </p:nvSpPr>
        <p:spPr>
          <a:xfrm>
            <a:off x="2095500" y="3489126"/>
            <a:ext cx="8477250" cy="6893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IP Adresa: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Aby se pakety ve světě neztratily, každé připojené zařízení musí mít svou unikátní číselnou adresu (např. 192.168.1.5). Na tuto adresu data putují.</a:t>
            </a:r>
            <a:endParaRPr/>
          </a:p>
        </p:txBody>
      </p:sp>
      <p:sp>
        <p:nvSpPr>
          <p:cNvPr id="159" name="Google Shape;159;p19"/>
          <p:cNvSpPr/>
          <p:nvPr/>
        </p:nvSpPr>
        <p:spPr>
          <a:xfrm>
            <a:off x="1333500" y="4607123"/>
            <a:ext cx="9525000" cy="1500782"/>
          </a:xfrm>
          <a:prstGeom prst="roundRect">
            <a:avLst>
              <a:gd fmla="val 7616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2095500" y="4845248"/>
            <a:ext cx="8477250" cy="1024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Systém DNS: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Lidé si pamatují jména (jako seznam.cz), počítače ale rozumí jen číslům (IP adresám). DNS funguje jako obrovský překladač a "Zlaté stránky", které naše zadané jméno převedou na správné číslo serveru.</a:t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1333500" y="3050976"/>
            <a:ext cx="9525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1333500" y="4407098"/>
            <a:ext cx="9525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1333500" y="6098381"/>
            <a:ext cx="9525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64" name="Google Shape;16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1150" y="2148185"/>
            <a:ext cx="3429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1150" y="3671887"/>
            <a:ext cx="2286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81150" y="5195589"/>
            <a:ext cx="30480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 txBox="1"/>
          <p:nvPr/>
        </p:nvSpPr>
        <p:spPr>
          <a:xfrm>
            <a:off x="571500" y="559593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Jazyk a adresy Internetu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2" name="Google Shape;17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3" name="Google Shape;17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714797"/>
            <a:ext cx="3429000" cy="44285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714797"/>
            <a:ext cx="3429000" cy="44285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5" name="Google Shape;17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1714797"/>
            <a:ext cx="3429000" cy="442852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0"/>
          <p:cNvSpPr txBox="1"/>
          <p:nvPr/>
        </p:nvSpPr>
        <p:spPr>
          <a:xfrm>
            <a:off x="795813" y="299114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LAN (Local Area Network)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866775" y="3934122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Malá místní síť. Většinou jde o počítače propojené kabely v jedné místnosti, domácnosti nebo v jedné školní učebně.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4605813" y="299114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WLAN (Wireless LAN)</a:t>
            </a:r>
            <a:endParaRPr/>
          </a:p>
        </p:txBody>
      </p:sp>
      <p:sp>
        <p:nvSpPr>
          <p:cNvPr id="179" name="Google Shape;179;p20"/>
          <p:cNvSpPr txBox="1"/>
          <p:nvPr/>
        </p:nvSpPr>
        <p:spPr>
          <a:xfrm>
            <a:off x="4676775" y="3934122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To samé jako LAN, ale bez drátů. Jde o klasickou místní bezdrátovou síť Wi-Fi, kterou znáte z domova nebo z kavárny.</a:t>
            </a:r>
            <a:endParaRPr/>
          </a:p>
        </p:txBody>
      </p:sp>
      <p:sp>
        <p:nvSpPr>
          <p:cNvPr id="180" name="Google Shape;180;p20"/>
          <p:cNvSpPr txBox="1"/>
          <p:nvPr/>
        </p:nvSpPr>
        <p:spPr>
          <a:xfrm>
            <a:off x="8415813" y="299114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1F5F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WAN (Wide Area Network)</a:t>
            </a:r>
            <a:endParaRPr/>
          </a:p>
        </p:txBody>
      </p:sp>
      <p:sp>
        <p:nvSpPr>
          <p:cNvPr id="181" name="Google Shape;181;p20"/>
          <p:cNvSpPr txBox="1"/>
          <p:nvPr/>
        </p:nvSpPr>
        <p:spPr>
          <a:xfrm>
            <a:off x="8486775" y="3934122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Rozlehlá síť pokrývající celá města, státy nebo kontinenty. Samotný celosvětový Internet je největší WAN na světě.</a:t>
            </a:r>
            <a:endParaRPr/>
          </a:p>
        </p:txBody>
      </p:sp>
      <p:pic>
        <p:nvPicPr>
          <p:cNvPr descr="image.png" id="182" name="Google Shape;182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2625" y="2152947"/>
            <a:ext cx="6667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3" name="Google Shape;183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62625" y="2152947"/>
            <a:ext cx="6667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39300" y="2152947"/>
            <a:ext cx="5334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Jak dělíme sítě podle velikosti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0" name="Google Shape;19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/>
          <p:cNvPicPr preferRelativeResize="0"/>
          <p:nvPr/>
        </p:nvPicPr>
        <p:blipFill rotWithShape="1">
          <a:blip r:embed="rId4">
            <a:alphaModFix/>
          </a:blip>
          <a:srcRect b="13636" l="0" r="0" t="13636"/>
          <a:stretch/>
        </p:blipFill>
        <p:spPr>
          <a:xfrm>
            <a:off x="6381750" y="1872257"/>
            <a:ext cx="5238749" cy="381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1"/>
          <p:cNvSpPr txBox="1"/>
          <p:nvPr/>
        </p:nvSpPr>
        <p:spPr>
          <a:xfrm>
            <a:off x="857250" y="1872257"/>
            <a:ext cx="4953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Ačkoliv dnes ke všemu používáme vzdušnou Wi-Fi nebo mobilní data, 99 % celosvětových informací putuje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přes fyzické kabely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93" name="Google Shape;193;p21"/>
          <p:cNvSpPr txBox="1"/>
          <p:nvPr/>
        </p:nvSpPr>
        <p:spPr>
          <a:xfrm>
            <a:off x="857250" y="3068240"/>
            <a:ext cx="4953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Páteř celého internetu tvoří velmi tlusté optické kabely, ve kterých data létají doslova rychlostí světla.</a:t>
            </a:r>
            <a:endParaRPr/>
          </a:p>
        </p:txBody>
      </p:sp>
      <p:sp>
        <p:nvSpPr>
          <p:cNvPr id="194" name="Google Shape;194;p21"/>
          <p:cNvSpPr txBox="1"/>
          <p:nvPr/>
        </p:nvSpPr>
        <p:spPr>
          <a:xfrm>
            <a:off x="857250" y="4264223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Tyto kabely vedou napříč kontinenty, leží volně na dně oceánů a spojují pevniny.</a:t>
            </a:r>
            <a:endParaRPr/>
          </a:p>
        </p:txBody>
      </p:sp>
      <p:sp>
        <p:nvSpPr>
          <p:cNvPr id="195" name="Google Shape;195;p21"/>
          <p:cNvSpPr txBox="1"/>
          <p:nvPr/>
        </p:nvSpPr>
        <p:spPr>
          <a:xfrm>
            <a:off x="857250" y="5125045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Jen díky nim trvá přenos vaší zprávy z Evropy do Ameriky pouhé zlomky sekundy.</a:t>
            </a:r>
            <a:endParaRPr/>
          </a:p>
        </p:txBody>
      </p:sp>
      <p:sp>
        <p:nvSpPr>
          <p:cNvPr id="196" name="Google Shape;196;p21"/>
          <p:cNvSpPr txBox="1"/>
          <p:nvPr/>
        </p:nvSpPr>
        <p:spPr>
          <a:xfrm>
            <a:off x="571500" y="1872257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97" name="Google Shape;197;p21"/>
          <p:cNvSpPr txBox="1"/>
          <p:nvPr/>
        </p:nvSpPr>
        <p:spPr>
          <a:xfrm>
            <a:off x="571500" y="3068240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98" name="Google Shape;198;p21"/>
          <p:cNvSpPr txBox="1"/>
          <p:nvPr/>
        </p:nvSpPr>
        <p:spPr>
          <a:xfrm>
            <a:off x="571500" y="4264223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99" name="Google Shape;199;p21"/>
          <p:cNvSpPr txBox="1"/>
          <p:nvPr/>
        </p:nvSpPr>
        <p:spPr>
          <a:xfrm>
            <a:off x="571500" y="5125045"/>
            <a:ext cx="2095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200" name="Google Shape;200;p21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Fyzická páteř Internetu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